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62" r:id="rId3"/>
    <p:sldId id="263" r:id="rId4"/>
    <p:sldId id="269" r:id="rId5"/>
    <p:sldId id="261" r:id="rId6"/>
    <p:sldId id="272" r:id="rId7"/>
    <p:sldId id="273" r:id="rId8"/>
    <p:sldId id="264" r:id="rId9"/>
    <p:sldId id="268" r:id="rId10"/>
    <p:sldId id="267" r:id="rId11"/>
    <p:sldId id="266" r:id="rId12"/>
    <p:sldId id="271" r:id="rId13"/>
    <p:sldId id="259" r:id="rId14"/>
    <p:sldId id="270" r:id="rId15"/>
    <p:sldId id="257" r:id="rId16"/>
    <p:sldId id="258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7FB"/>
    <a:srgbClr val="E3F4F9"/>
    <a:srgbClr val="F8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59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E85CD-4D6A-44C2-8813-222719D815A3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FE6C-61FD-45B6-AA12-F35A6DE46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029A9-01CB-494D-A85C-40CF6963046E}" type="slidenum">
              <a:rPr lang="de-DE"/>
              <a:pPr/>
              <a:t>9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0B295-8C37-4340-8C19-82AA05A50E53}" type="slidenum">
              <a:rPr lang="de-DE"/>
              <a:pPr/>
              <a:t>10</a:t>
            </a:fld>
            <a:endParaRPr lang="de-DE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11B30C-726F-4231-9FB2-A0D7D9856A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C1CC3E-B8B1-4997-B1C6-9E504F522AFC}" type="datetimeFigureOut">
              <a:rPr lang="de-DE" smtClean="0"/>
              <a:t>27.10.2016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6119C8-DE69-48C4-B96C-BCD6ADC8C36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g-fellbach.info/" TargetMode="External"/><Relationship Id="rId2" Type="http://schemas.openxmlformats.org/officeDocument/2006/relationships/hyperlink" Target="mailto:fsg@fellbach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Grundschul-Information 2016 / 2017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Friedrich-Schiller-Gymnasium Fellbach</a:t>
            </a:r>
          </a:p>
          <a:p>
            <a:r>
              <a:rPr lang="de-DE" sz="1800" dirty="0" smtClean="0"/>
              <a:t>www.fsg-fellbach.info</a:t>
            </a:r>
            <a:endParaRPr lang="de-DE" sz="18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445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3" name="Picture 33" descr="nawi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99062"/>
            <a:ext cx="1657350" cy="1238250"/>
          </a:xfrm>
          <a:noFill/>
          <a:ln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Profile </a:t>
            </a:r>
            <a:r>
              <a:rPr lang="de-DE" dirty="0"/>
              <a:t>ab Klasse 8</a:t>
            </a:r>
          </a:p>
        </p:txBody>
      </p:sp>
      <p:pic>
        <p:nvPicPr>
          <p:cNvPr id="71696" name="Picture 16" descr="0,1020,605470,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05" y="3837409"/>
            <a:ext cx="2000250" cy="15081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483767" y="3284984"/>
            <a:ext cx="6552727" cy="936104"/>
          </a:xfrm>
          <a:prstGeom prst="rect">
            <a:avLst/>
          </a:prstGeom>
          <a:solidFill>
            <a:schemeClr val="bg1">
              <a:alpha val="50000"/>
            </a:schemeClr>
          </a:solidFill>
          <a:extLst/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700" dirty="0" smtClean="0"/>
              <a:t>Sprachlich: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de-DE" sz="2300" dirty="0" smtClean="0"/>
              <a:t>E/F/I oder E/L/I (oder E/L/F)</a:t>
            </a:r>
            <a:endParaRPr lang="de-DE" sz="2300" dirty="0"/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4716016" y="4437112"/>
            <a:ext cx="4320479" cy="949573"/>
          </a:xfrm>
          <a:prstGeom prst="rect">
            <a:avLst/>
          </a:prstGeom>
          <a:solidFill>
            <a:schemeClr val="bg1">
              <a:alpha val="50000"/>
            </a:schemeClr>
          </a:solidFill>
          <a:extLst/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700" dirty="0" smtClean="0"/>
              <a:t>Naturwissenschaftlich: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de-DE" sz="2300" dirty="0" smtClean="0"/>
              <a:t>E/F/</a:t>
            </a:r>
            <a:r>
              <a:rPr lang="de-DE" sz="2300" dirty="0" err="1" smtClean="0"/>
              <a:t>NwT</a:t>
            </a:r>
            <a:r>
              <a:rPr lang="de-DE" sz="2300" dirty="0" smtClean="0"/>
              <a:t> oder E/L/</a:t>
            </a:r>
            <a:r>
              <a:rPr lang="de-DE" sz="2300" dirty="0" err="1" smtClean="0"/>
              <a:t>NwT</a:t>
            </a:r>
            <a:endParaRPr lang="de-DE" sz="2300" dirty="0"/>
          </a:p>
        </p:txBody>
      </p:sp>
      <p:pic>
        <p:nvPicPr>
          <p:cNvPr id="71697" name="Picture 17" descr="2124000765-bayern-musikinstru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958511"/>
            <a:ext cx="1781175" cy="13430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395288" y="2435512"/>
            <a:ext cx="4968800" cy="927689"/>
          </a:xfrm>
          <a:prstGeom prst="rect">
            <a:avLst/>
          </a:prstGeom>
          <a:solidFill>
            <a:schemeClr val="bg1">
              <a:alpha val="50000"/>
            </a:schemeClr>
          </a:solidFill>
          <a:extLst/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de-DE" sz="2700" dirty="0" smtClean="0"/>
              <a:t>Musisch: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SzPct val="68000"/>
              <a:buFont typeface="Verdana"/>
              <a:buChar char="◦"/>
            </a:pPr>
            <a:r>
              <a:rPr lang="de-DE" sz="2300" dirty="0" smtClean="0"/>
              <a:t> E/F/</a:t>
            </a:r>
            <a:r>
              <a:rPr lang="de-DE" sz="2300" dirty="0" err="1" smtClean="0"/>
              <a:t>Mu</a:t>
            </a:r>
            <a:r>
              <a:rPr lang="de-DE" sz="2300" dirty="0" smtClean="0"/>
              <a:t> oder E/L/</a:t>
            </a:r>
            <a:r>
              <a:rPr lang="de-DE" sz="2300" dirty="0" err="1" smtClean="0"/>
              <a:t>Mu</a:t>
            </a:r>
            <a:endParaRPr lang="de-DE" sz="2300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215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iddeßen\Pictures\Paris_iStock_000003805816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39" y="4941168"/>
            <a:ext cx="17225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iddeßen\Pictures\4A210070-rom-foro-rom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5025"/>
            <a:ext cx="1709414" cy="12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noFill/>
        </p:spPr>
        <p:txBody>
          <a:bodyPr/>
          <a:lstStyle/>
          <a:p>
            <a:r>
              <a:rPr lang="de-DE" dirty="0" smtClean="0"/>
              <a:t>Schnupperkurse Fremdsprache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36224" y="3140968"/>
            <a:ext cx="8229600" cy="2664296"/>
          </a:xfrm>
          <a:solidFill>
            <a:schemeClr val="bg1">
              <a:alpha val="35000"/>
            </a:schemeClr>
          </a:solidFill>
        </p:spPr>
        <p:txBody>
          <a:bodyPr/>
          <a:lstStyle/>
          <a:p>
            <a:r>
              <a:rPr lang="de-DE" dirty="0" smtClean="0"/>
              <a:t>Latein</a:t>
            </a:r>
          </a:p>
          <a:p>
            <a:pPr lvl="1"/>
            <a:r>
              <a:rPr lang="de-DE" dirty="0" smtClean="0"/>
              <a:t>Klasse 6 (+ Beratung)</a:t>
            </a:r>
          </a:p>
          <a:p>
            <a:r>
              <a:rPr lang="de-DE" dirty="0" smtClean="0"/>
              <a:t>Französisch</a:t>
            </a:r>
          </a:p>
          <a:p>
            <a:pPr lvl="1"/>
            <a:r>
              <a:rPr lang="de-DE" dirty="0" smtClean="0"/>
              <a:t>Klasse 6 (+ Beratung)</a:t>
            </a:r>
          </a:p>
          <a:p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281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Doppelstundenmodell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AGs (Garten, Musik, Theater; Technik, Alpen, Sanitätsdienst 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Partnerschaften mit Industrie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Laptop-Klassen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Essen / Betreuung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Schulsozialarbeit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Spezielle Profile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Austauschprojekte / Schulpartnerschaften (GB / F / I / UNG)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BOGY (10) / SOZI (9)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Methodencurriculum / Sozialcurriculum / Methodentage je Klassenstufe 5 - 12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Organisierte Schülernachhilfe / Hausaufgabenbetreuung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Klassenpaten</a:t>
            </a:r>
          </a:p>
          <a:p>
            <a:r>
              <a:rPr lang="de-DE" dirty="0" smtClean="0"/>
              <a:t>Individuelle Förderung</a:t>
            </a:r>
          </a:p>
          <a:p>
            <a:r>
              <a:rPr lang="de-DE" dirty="0" smtClean="0"/>
              <a:t>Und … und …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Ausstattung / Sonstiges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1447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636912"/>
            <a:ext cx="8363272" cy="2880320"/>
          </a:xfrm>
        </p:spPr>
        <p:txBody>
          <a:bodyPr>
            <a:noAutofit/>
          </a:bodyPr>
          <a:lstStyle/>
          <a:p>
            <a:endParaRPr lang="de-DE" sz="1000" dirty="0" smtClean="0"/>
          </a:p>
          <a:p>
            <a:r>
              <a:rPr lang="de-DE" sz="2400" b="1" dirty="0" smtClean="0"/>
              <a:t>Schulprofil ab Klasse 8</a:t>
            </a:r>
            <a:r>
              <a:rPr lang="de-DE" sz="2400" dirty="0" smtClean="0"/>
              <a:t>:</a:t>
            </a:r>
          </a:p>
          <a:p>
            <a:pPr marL="393192" lvl="1" indent="0">
              <a:buNone/>
            </a:pPr>
            <a:r>
              <a:rPr lang="de-DE" sz="2400" dirty="0" smtClean="0"/>
              <a:t>musisch – sprachlich - naturwissenschaftlich</a:t>
            </a:r>
          </a:p>
          <a:p>
            <a:pPr lvl="1"/>
            <a:endParaRPr lang="de-DE" sz="2400" dirty="0" smtClean="0"/>
          </a:p>
          <a:p>
            <a:r>
              <a:rPr lang="de-DE" sz="2400" b="1" dirty="0" smtClean="0"/>
              <a:t>Tag der offenen Tür</a:t>
            </a:r>
            <a:r>
              <a:rPr lang="de-DE" sz="2400" dirty="0" smtClean="0"/>
              <a:t>: Freitag 24. Februar 2017</a:t>
            </a:r>
          </a:p>
          <a:p>
            <a:pPr lvl="1"/>
            <a:r>
              <a:rPr lang="de-DE" sz="2000" dirty="0" smtClean="0"/>
              <a:t>Beginn 17.00 Uhr, 19.00 Uhr Informationsveranstaltung </a:t>
            </a:r>
          </a:p>
          <a:p>
            <a:pPr marL="109728" indent="0">
              <a:buNone/>
            </a:pPr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de-DE" dirty="0" smtClean="0"/>
              <a:t>Schule</a:t>
            </a:r>
            <a:endParaRPr lang="de-DE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326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 smtClean="0"/>
              <a:t>Nach Klasse 9:		Hauptschulabschluss</a:t>
            </a:r>
          </a:p>
          <a:p>
            <a:r>
              <a:rPr lang="de-DE" sz="2000" dirty="0" smtClean="0"/>
              <a:t>Nach Klasse 10:		Mittlerer Bildungsabschluss</a:t>
            </a:r>
          </a:p>
          <a:p>
            <a:r>
              <a:rPr lang="de-DE" sz="2000" dirty="0" smtClean="0"/>
              <a:t>Nach Kursstufe I oder II:	Fachhochschulreife</a:t>
            </a:r>
          </a:p>
          <a:p>
            <a:r>
              <a:rPr lang="de-DE" sz="2000" dirty="0" smtClean="0"/>
              <a:t>Nach Kursstufe II:		Allgemeine Hochschulreife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Abschlüsse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053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Lage</a:t>
            </a:r>
            <a:endParaRPr lang="de-DE" dirty="0"/>
          </a:p>
        </p:txBody>
      </p:sp>
      <p:graphicFrame>
        <p:nvGraphicFramePr>
          <p:cNvPr id="4" name="Inhaltsplatzhalter 3" descr="BD05679_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88386"/>
              </p:ext>
            </p:extLst>
          </p:nvPr>
        </p:nvGraphicFramePr>
        <p:xfrm>
          <a:off x="3347864" y="980728"/>
          <a:ext cx="5448586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Bilddokument" r:id="rId3" imgW="6093995" imgH="3549316" progId="Imaging.Dokument">
                  <p:embed/>
                </p:oleObj>
              </mc:Choice>
              <mc:Fallback>
                <p:oleObj name="Bilddokument" r:id="rId3" imgW="6093995" imgH="3549316" progId="Imaging.Dokument">
                  <p:embed/>
                  <p:pic>
                    <p:nvPicPr>
                      <p:cNvPr id="0" name="Object 5" descr="BD05679_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05" t="22203" r="1889" b="1749"/>
                      <a:stretch>
                        <a:fillRect/>
                      </a:stretch>
                    </p:blipFill>
                    <p:spPr bwMode="auto">
                      <a:xfrm>
                        <a:off x="3347864" y="980728"/>
                        <a:ext cx="5448586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4988" y="1291668"/>
            <a:ext cx="5111750" cy="25506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2400" dirty="0" smtClean="0">
                <a:latin typeface="Arial" charset="0"/>
              </a:rPr>
              <a:t>Zentral, aber ruhig in Fellbach gelegen</a:t>
            </a:r>
          </a:p>
          <a:p>
            <a:r>
              <a:rPr lang="de-DE" sz="2400" dirty="0" smtClean="0">
                <a:latin typeface="Arial" charset="0"/>
              </a:rPr>
              <a:t>Kurze Wege zu S-Bahn (S2, S3) und Stadtbahn</a:t>
            </a:r>
          </a:p>
          <a:p>
            <a:r>
              <a:rPr lang="de-DE" sz="2400" dirty="0" smtClean="0">
                <a:latin typeface="Arial" charset="0"/>
              </a:rPr>
              <a:t>Gute Busanbindung</a:t>
            </a:r>
          </a:p>
          <a:p>
            <a:r>
              <a:rPr lang="de-DE" sz="2400" dirty="0" smtClean="0">
                <a:latin typeface="Arial" charset="0"/>
              </a:rPr>
              <a:t>Schulbus nach Kernen</a:t>
            </a:r>
            <a:endParaRPr lang="de-DE" sz="2400" dirty="0">
              <a:latin typeface="Arial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5292080" y="3646413"/>
            <a:ext cx="1296988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2703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Friedrich-Schiller-Gymnasium</a:t>
            </a:r>
          </a:p>
          <a:p>
            <a:pPr marL="393192" lvl="1" indent="0">
              <a:buNone/>
            </a:pPr>
            <a:r>
              <a:rPr lang="de-DE" dirty="0" smtClean="0"/>
              <a:t>Pestalozzistraße 50</a:t>
            </a:r>
          </a:p>
          <a:p>
            <a:pPr marL="393192" lvl="1" indent="0">
              <a:buNone/>
            </a:pPr>
            <a:r>
              <a:rPr lang="de-DE" dirty="0" smtClean="0"/>
              <a:t>70736 Fellbach</a:t>
            </a:r>
          </a:p>
          <a:p>
            <a:pPr marL="393192" lvl="1" indent="0">
              <a:buNone/>
            </a:pPr>
            <a:endParaRPr lang="de-DE" dirty="0"/>
          </a:p>
          <a:p>
            <a:pPr marL="393192" lvl="1" indent="0" defTabSz="503238">
              <a:buNone/>
            </a:pPr>
            <a:r>
              <a:rPr lang="de-DE" dirty="0" smtClean="0"/>
              <a:t>Telefon		0711-5851-293</a:t>
            </a:r>
          </a:p>
          <a:p>
            <a:pPr marL="393192" lvl="1" indent="0" defTabSz="503238">
              <a:buNone/>
            </a:pPr>
            <a:r>
              <a:rPr lang="de-DE" dirty="0" smtClean="0"/>
              <a:t>Fax		</a:t>
            </a:r>
            <a:r>
              <a:rPr lang="de-DE" smtClean="0"/>
              <a:t>	0711-5851-7575</a:t>
            </a:r>
            <a:endParaRPr lang="de-DE" dirty="0" smtClean="0"/>
          </a:p>
          <a:p>
            <a:pPr marL="393192" lvl="1" indent="0" defTabSz="503238">
              <a:buNone/>
            </a:pPr>
            <a:endParaRPr lang="de-DE" dirty="0"/>
          </a:p>
          <a:p>
            <a:pPr marL="393192" lvl="1" indent="0" defTabSz="503238">
              <a:buNone/>
            </a:pPr>
            <a:r>
              <a:rPr lang="de-DE" dirty="0" smtClean="0"/>
              <a:t>Email		</a:t>
            </a:r>
            <a:r>
              <a:rPr lang="de-DE" dirty="0" smtClean="0">
                <a:hlinkClick r:id="rId2"/>
              </a:rPr>
              <a:t>fsg@fellbach.de</a:t>
            </a:r>
            <a:endParaRPr lang="de-DE" dirty="0" smtClean="0"/>
          </a:p>
          <a:p>
            <a:pPr marL="393192" lvl="1" indent="0" defTabSz="503238">
              <a:buNone/>
            </a:pPr>
            <a:endParaRPr lang="de-DE" dirty="0"/>
          </a:p>
          <a:p>
            <a:pPr marL="393192" lvl="1" indent="0" defTabSz="503238">
              <a:buNone/>
            </a:pPr>
            <a:r>
              <a:rPr lang="de-DE" dirty="0" smtClean="0"/>
              <a:t>Homepage	</a:t>
            </a:r>
            <a:r>
              <a:rPr lang="de-DE" dirty="0" smtClean="0">
                <a:hlinkClick r:id="rId3"/>
              </a:rPr>
              <a:t>http://www.fsg-fellbach.info</a:t>
            </a:r>
            <a:endParaRPr lang="de-DE" dirty="0" smtClean="0"/>
          </a:p>
          <a:p>
            <a:pPr marL="393192" lvl="1" indent="0" defTabSz="503238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42703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636912"/>
            <a:ext cx="8363272" cy="2880320"/>
          </a:xfrm>
        </p:spPr>
        <p:txBody>
          <a:bodyPr>
            <a:noAutofit/>
          </a:bodyPr>
          <a:lstStyle/>
          <a:p>
            <a:endParaRPr lang="de-DE" sz="1000" dirty="0" smtClean="0"/>
          </a:p>
          <a:p>
            <a:r>
              <a:rPr lang="de-DE" sz="2400" dirty="0" smtClean="0"/>
              <a:t>Breite und vertiefte Allgemeinbildung</a:t>
            </a:r>
          </a:p>
          <a:p>
            <a:r>
              <a:rPr lang="de-DE" sz="2400" dirty="0"/>
              <a:t>T</a:t>
            </a:r>
            <a:r>
              <a:rPr lang="de-DE" sz="2400" dirty="0" smtClean="0"/>
              <a:t>heoretischer Zugang</a:t>
            </a:r>
          </a:p>
          <a:p>
            <a:r>
              <a:rPr lang="de-DE" sz="2400" dirty="0" smtClean="0"/>
              <a:t>Geistige </a:t>
            </a:r>
            <a:r>
              <a:rPr lang="de-DE" sz="2400" dirty="0"/>
              <a:t>Durchdringung schwieriger Sachverhalte</a:t>
            </a:r>
          </a:p>
          <a:p>
            <a:r>
              <a:rPr lang="de-DE" sz="2400" dirty="0"/>
              <a:t>Verständnis vielschichtiger </a:t>
            </a:r>
            <a:r>
              <a:rPr lang="de-DE" sz="2400" dirty="0" smtClean="0"/>
              <a:t>Zusammenhänge</a:t>
            </a:r>
          </a:p>
          <a:p>
            <a:r>
              <a:rPr lang="de-DE" sz="2400" dirty="0" smtClean="0"/>
              <a:t>2 Fremdsprachen Pflicht</a:t>
            </a:r>
          </a:p>
          <a:p>
            <a:r>
              <a:rPr lang="de-DE" sz="2400" dirty="0" smtClean="0"/>
              <a:t>Studierfähigkeit</a:t>
            </a:r>
            <a:endParaRPr lang="de-DE" sz="2400" dirty="0"/>
          </a:p>
          <a:p>
            <a:endParaRPr lang="de-DE" sz="1200" dirty="0"/>
          </a:p>
          <a:p>
            <a:r>
              <a:rPr lang="de-DE" sz="2400" dirty="0" smtClean="0"/>
              <a:t>Achtjähriges Gymnasium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de-DE" dirty="0" smtClean="0"/>
              <a:t>Gymnasium - Ziele</a:t>
            </a:r>
            <a:endParaRPr lang="de-DE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332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636912"/>
            <a:ext cx="8363272" cy="2880320"/>
          </a:xfrm>
        </p:spPr>
        <p:txBody>
          <a:bodyPr>
            <a:noAutofit/>
          </a:bodyPr>
          <a:lstStyle/>
          <a:p>
            <a:endParaRPr lang="de-DE" sz="1000" dirty="0" smtClean="0"/>
          </a:p>
          <a:p>
            <a:r>
              <a:rPr lang="de-DE" sz="2400" dirty="0" smtClean="0"/>
              <a:t>Intelligenz</a:t>
            </a:r>
          </a:p>
          <a:p>
            <a:r>
              <a:rPr lang="de-DE" sz="2400" dirty="0" smtClean="0"/>
              <a:t>Fleiß, Ehrgeiz</a:t>
            </a:r>
          </a:p>
          <a:p>
            <a:r>
              <a:rPr lang="de-DE" sz="2400" dirty="0" smtClean="0"/>
              <a:t>Neugier, Wissensdurst, Interesse, Einsatz</a:t>
            </a:r>
          </a:p>
          <a:p>
            <a:r>
              <a:rPr lang="de-DE" sz="2400" dirty="0" smtClean="0"/>
              <a:t>Ausdauer, Belastbarkeit</a:t>
            </a:r>
          </a:p>
          <a:p>
            <a:r>
              <a:rPr lang="de-DE" sz="2400" dirty="0" smtClean="0"/>
              <a:t>Angemessenes Arbeitsverhalten</a:t>
            </a:r>
          </a:p>
          <a:p>
            <a:r>
              <a:rPr lang="de-DE" sz="2400" dirty="0" smtClean="0"/>
              <a:t>„Geschwindigkeit“</a:t>
            </a:r>
          </a:p>
          <a:p>
            <a:r>
              <a:rPr lang="de-DE" sz="2400" dirty="0" smtClean="0"/>
              <a:t>Angemessenes Sozialverhalten</a:t>
            </a:r>
          </a:p>
          <a:p>
            <a:r>
              <a:rPr lang="de-DE" sz="2400" dirty="0" smtClean="0"/>
              <a:t>Bildungsempfehlung Gymnasium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de-DE" dirty="0" smtClean="0"/>
              <a:t>Anforderungsprofil</a:t>
            </a:r>
            <a:endParaRPr lang="de-DE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575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/>
          </a:bodyPr>
          <a:lstStyle/>
          <a:p>
            <a:r>
              <a:rPr lang="de-DE" sz="3600" dirty="0" smtClean="0"/>
              <a:t>Kontingentstundentafel Gymnasium</a:t>
            </a:r>
            <a:endParaRPr lang="de-DE" sz="36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797397"/>
              </p:ext>
            </p:extLst>
          </p:nvPr>
        </p:nvGraphicFramePr>
        <p:xfrm>
          <a:off x="467544" y="1124744"/>
          <a:ext cx="8208912" cy="5325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2110"/>
                <a:gridCol w="1172702"/>
                <a:gridCol w="219882"/>
                <a:gridCol w="2902436"/>
                <a:gridCol w="1641782"/>
              </a:tblGrid>
              <a:tr h="451694">
                <a:tc>
                  <a:txBody>
                    <a:bodyPr/>
                    <a:lstStyle/>
                    <a:p>
                      <a:r>
                        <a:rPr lang="de-DE" dirty="0" smtClean="0"/>
                        <a:t>Fach Klassen 5-10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Stunden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Stunden</a:t>
                      </a:r>
                      <a:endParaRPr lang="de-DE" dirty="0"/>
                    </a:p>
                  </a:txBody>
                  <a:tcPr anchor="ctr"/>
                </a:tc>
              </a:tr>
              <a:tr h="451694"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" dirty="0" smtClean="0"/>
                        <a:t>2</a:t>
                      </a:r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Ek</a:t>
                      </a:r>
                      <a:r>
                        <a:rPr lang="de-DE" dirty="0" smtClean="0"/>
                        <a:t> (7), GK (7) </a:t>
                      </a:r>
                    </a:p>
                    <a:p>
                      <a:r>
                        <a:rPr lang="de-DE" dirty="0" smtClean="0"/>
                        <a:t>(Politik(4)/Wirtschaft/.</a:t>
                      </a:r>
                      <a:r>
                        <a:rPr lang="de-DE" baseline="0" dirty="0" smtClean="0"/>
                        <a:t>-</a:t>
                      </a:r>
                      <a:r>
                        <a:rPr lang="de-DE" baseline="0" dirty="0" err="1" smtClean="0"/>
                        <a:t>Ber</a:t>
                      </a:r>
                      <a:r>
                        <a:rPr lang="de-DE" baseline="0" dirty="0" smtClean="0"/>
                        <a:t>.+ </a:t>
                      </a:r>
                      <a:r>
                        <a:rPr lang="de-DE" baseline="0" dirty="0" err="1" smtClean="0"/>
                        <a:t>Stud.beratung</a:t>
                      </a:r>
                      <a:r>
                        <a:rPr lang="de-DE" baseline="0" dirty="0" smtClean="0"/>
                        <a:t> (3))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 anchor="ctr"/>
                </a:tc>
              </a:tr>
              <a:tr h="608355"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BNT (6)/Bio (5)/</a:t>
                      </a:r>
                      <a:r>
                        <a:rPr lang="de-DE" dirty="0" err="1" smtClean="0"/>
                        <a:t>Ch</a:t>
                      </a:r>
                      <a:r>
                        <a:rPr lang="de-DE" dirty="0" smtClean="0"/>
                        <a:t> (6)/</a:t>
                      </a:r>
                      <a:r>
                        <a:rPr lang="de-DE" dirty="0" err="1" smtClean="0"/>
                        <a:t>Ph</a:t>
                      </a:r>
                      <a:r>
                        <a:rPr lang="de-DE" dirty="0" smtClean="0"/>
                        <a:t> (8)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25</a:t>
                      </a:r>
                      <a:endParaRPr lang="de-DE" dirty="0"/>
                    </a:p>
                  </a:txBody>
                  <a:tcPr anchor="ctr"/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1.+2. Fremdsprache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(22 E/ 18 F/L)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Profilfach </a:t>
                      </a:r>
                      <a:r>
                        <a:rPr lang="de-DE" dirty="0" err="1" smtClean="0"/>
                        <a:t>Mu</a:t>
                      </a:r>
                      <a:r>
                        <a:rPr lang="de-DE" dirty="0" smtClean="0"/>
                        <a:t> (BK / </a:t>
                      </a:r>
                      <a:r>
                        <a:rPr lang="de-DE" dirty="0" err="1" smtClean="0"/>
                        <a:t>Sp</a:t>
                      </a:r>
                      <a:r>
                        <a:rPr lang="de-DE" dirty="0" smtClean="0"/>
                        <a:t>)/</a:t>
                      </a:r>
                      <a:r>
                        <a:rPr lang="de-DE" dirty="0" err="1" smtClean="0"/>
                        <a:t>NwT</a:t>
                      </a:r>
                      <a:r>
                        <a:rPr lang="de-DE" dirty="0" smtClean="0"/>
                        <a:t>/3.FS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 anchor="ctr"/>
                </a:tc>
              </a:tr>
              <a:tr h="451694">
                <a:tc>
                  <a:txBody>
                    <a:bodyPr/>
                    <a:lstStyle/>
                    <a:p>
                      <a:r>
                        <a:rPr lang="de-DE" dirty="0" smtClean="0"/>
                        <a:t>Geschichte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Religion / Ethik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r>
                        <a:rPr lang="de-DE" baseline="0" dirty="0" smtClean="0"/>
                        <a:t> / 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Zwischensumme</a:t>
                      </a:r>
                      <a:endParaRPr lang="de-DE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194</a:t>
                      </a:r>
                      <a:endParaRPr lang="de-DE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822"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Poolstunden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Bildende Kunst / Musik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Summe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207,7</a:t>
                      </a:r>
                      <a:endParaRPr lang="de-DE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292081" y="6495147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563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de-DE" sz="3600" dirty="0" err="1"/>
              <a:t>Jahrestundentafel</a:t>
            </a:r>
            <a:r>
              <a:rPr lang="de-DE" sz="3600" dirty="0"/>
              <a:t> </a:t>
            </a:r>
            <a:r>
              <a:rPr lang="de-DE" sz="3600" dirty="0" smtClean="0"/>
              <a:t>5: 16 / 17 (L </a:t>
            </a:r>
            <a:r>
              <a:rPr lang="de-DE" sz="3600" dirty="0"/>
              <a:t>/ F / </a:t>
            </a:r>
            <a:r>
              <a:rPr lang="de-DE" sz="3600" dirty="0" err="1"/>
              <a:t>Mu</a:t>
            </a:r>
            <a:r>
              <a:rPr lang="de-DE" sz="3600" dirty="0"/>
              <a:t>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28176"/>
              </p:ext>
            </p:extLst>
          </p:nvPr>
        </p:nvGraphicFramePr>
        <p:xfrm>
          <a:off x="467544" y="1124744"/>
          <a:ext cx="8208912" cy="507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140556"/>
                <a:gridCol w="219882"/>
                <a:gridCol w="2902436"/>
                <a:gridCol w="1641782"/>
              </a:tblGrid>
              <a:tr h="451694">
                <a:tc>
                  <a:txBody>
                    <a:bodyPr/>
                    <a:lstStyle/>
                    <a:p>
                      <a:r>
                        <a:rPr lang="de-DE" dirty="0" smtClean="0"/>
                        <a:t>Fach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Stunden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Stunden</a:t>
                      </a:r>
                      <a:endParaRPr lang="de-DE" dirty="0"/>
                    </a:p>
                  </a:txBody>
                  <a:tcPr anchor="ctr"/>
                </a:tc>
              </a:tr>
              <a:tr h="484410">
                <a:tc>
                  <a:txBody>
                    <a:bodyPr/>
                    <a:lstStyle/>
                    <a:p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00" dirty="0" smtClean="0"/>
                        <a:t>2</a:t>
                      </a:r>
                      <a:endParaRPr lang="de-DE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Biologie (BNT)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 anchor="ctr"/>
                </a:tc>
              </a:tr>
              <a:tr h="608355">
                <a:tc>
                  <a:txBody>
                    <a:bodyPr/>
                    <a:lstStyle/>
                    <a:p>
                      <a:r>
                        <a:rPr lang="de-DE" dirty="0" smtClean="0"/>
                        <a:t>Mathematik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Erdkunde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Religion / Ethik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(Medienkunde)</a:t>
                      </a:r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(30 Stunden)</a:t>
                      </a:r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4"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i="1" dirty="0" smtClean="0"/>
                        <a:t>Poolstunden</a:t>
                      </a:r>
                      <a:endParaRPr lang="de-DE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1. FS Englisch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Freiarbeit (M/D)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9822">
                <a:tc>
                  <a:txBody>
                    <a:bodyPr/>
                    <a:lstStyle/>
                    <a:p>
                      <a:r>
                        <a:rPr lang="de-DE" dirty="0" smtClean="0"/>
                        <a:t>Musik (Musikzug)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(3)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Individuelles Üben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671868">
                <a:tc>
                  <a:txBody>
                    <a:bodyPr/>
                    <a:lstStyle/>
                    <a:p>
                      <a:r>
                        <a:rPr lang="de-DE" dirty="0" smtClean="0"/>
                        <a:t>Bildende Kunst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Soziales Lernen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4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solidFill>
                      <a:schemeClr val="accent1">
                        <a:tint val="2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064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Klasse 5: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Deutsch: 		5 </a:t>
            </a:r>
            <a:r>
              <a:rPr lang="de-DE" sz="1800" dirty="0" err="1" smtClean="0"/>
              <a:t>Stdn</a:t>
            </a:r>
            <a:r>
              <a:rPr lang="de-DE" sz="1800" dirty="0" smtClean="0"/>
              <a:t>.    +  1 Std. 	Freiarbeit / ½ Klasse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Mathematik:		4 </a:t>
            </a:r>
            <a:r>
              <a:rPr lang="de-DE" sz="1800" dirty="0" err="1" smtClean="0"/>
              <a:t>Stdn</a:t>
            </a:r>
            <a:r>
              <a:rPr lang="de-DE" sz="1800" dirty="0" smtClean="0"/>
              <a:t>.	  + 1 Std. 	Freiarbeit / ½ Klasse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(Ohne Fach:			      1 Std.            individuelles Üben)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Soziales Lernen:		      1 Std.            (Klassenlehrerstunde)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Gesamtstundenzahl:		29 /32 (31)</a:t>
            </a:r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r>
              <a:rPr lang="de-DE" sz="2400" dirty="0" smtClean="0"/>
              <a:t>Klasse 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Englisch:		4 </a:t>
            </a:r>
            <a:r>
              <a:rPr lang="de-DE" sz="1800" dirty="0" err="1" smtClean="0"/>
              <a:t>Stdn</a:t>
            </a:r>
            <a:r>
              <a:rPr lang="de-DE" sz="1800" dirty="0" smtClean="0"/>
              <a:t>.    +  1 Std. 	Freiarbeit / ½ Klasse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Physik		</a:t>
            </a:r>
            <a:r>
              <a:rPr lang="de-DE" sz="1800" dirty="0"/>
              <a:t>1</a:t>
            </a:r>
            <a:r>
              <a:rPr lang="de-DE" sz="1800" dirty="0" smtClean="0"/>
              <a:t> Std.	  +  1 Std.  	Praktikum / ½ Klasse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Chemie		1 Std.	  +  1 Std.	Praktikum / ½ Klasse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(Ohne Fach:			       0,7 Std.        individuelles Üben)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800" dirty="0" smtClean="0"/>
              <a:t>Soziales Lernen:		       1 Std.           (Klassenlehrerstunde</a:t>
            </a:r>
            <a:r>
              <a:rPr lang="de-DE" sz="20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000" dirty="0" smtClean="0"/>
              <a:t>Gesamtstundenzahl:	31 / 32 (31)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Stundentafel + Poolstunden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3841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Klasse 5</a:t>
            </a:r>
          </a:p>
          <a:p>
            <a:pPr lvl="1"/>
            <a:r>
              <a:rPr lang="de-DE" dirty="0" smtClean="0"/>
              <a:t>30 Wochenstunden integriert in bestehende Fächer</a:t>
            </a:r>
          </a:p>
          <a:p>
            <a:pPr lvl="2"/>
            <a:r>
              <a:rPr lang="de-DE" dirty="0" smtClean="0"/>
              <a:t>Beispiel FSG</a:t>
            </a:r>
          </a:p>
          <a:p>
            <a:pPr lvl="3"/>
            <a:r>
              <a:rPr lang="de-DE" dirty="0" smtClean="0"/>
              <a:t>Deutsch			10 </a:t>
            </a:r>
            <a:r>
              <a:rPr lang="de-DE" dirty="0" err="1" smtClean="0"/>
              <a:t>Stdn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Musik			6   </a:t>
            </a:r>
            <a:r>
              <a:rPr lang="de-DE" dirty="0" err="1" smtClean="0"/>
              <a:t>Stdn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Mathematik			6   </a:t>
            </a:r>
            <a:r>
              <a:rPr lang="de-DE" dirty="0" err="1" smtClean="0"/>
              <a:t>Stdn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Bild. Kunst			6   </a:t>
            </a:r>
            <a:r>
              <a:rPr lang="de-DE" dirty="0" err="1" smtClean="0"/>
              <a:t>Stdn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Erdkunde 			2   </a:t>
            </a:r>
            <a:r>
              <a:rPr lang="de-DE" dirty="0" err="1" smtClean="0"/>
              <a:t>Stdn</a:t>
            </a:r>
            <a:r>
              <a:rPr lang="de-DE" dirty="0" smtClean="0"/>
              <a:t>.</a:t>
            </a:r>
          </a:p>
          <a:p>
            <a:pPr lvl="3"/>
            <a:r>
              <a:rPr lang="de-DE" dirty="0" smtClean="0"/>
              <a:t>Methodentag	(LMZ)		5   </a:t>
            </a:r>
            <a:r>
              <a:rPr lang="de-DE" dirty="0" err="1" smtClean="0"/>
              <a:t>Stdn</a:t>
            </a:r>
            <a:r>
              <a:rPr lang="de-DE" dirty="0" smtClean="0"/>
              <a:t>.			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Medienkunde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142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de-DE" dirty="0" smtClean="0"/>
              <a:t>Stundenplan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ISYPHOS\Tausch\Hiddeßen\PDF\Kla1A_5a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" b="2580"/>
          <a:stretch/>
        </p:blipFill>
        <p:spPr bwMode="auto">
          <a:xfrm>
            <a:off x="3995936" y="1372060"/>
            <a:ext cx="4363060" cy="4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63" y="1196752"/>
            <a:ext cx="8229600" cy="1139825"/>
          </a:xfrm>
        </p:spPr>
        <p:txBody>
          <a:bodyPr>
            <a:normAutofit/>
          </a:bodyPr>
          <a:lstStyle/>
          <a:p>
            <a:r>
              <a:rPr lang="de-DE" dirty="0"/>
              <a:t>Wahlmöglichkeiten Klasse 5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852986"/>
            <a:ext cx="7488063" cy="2880270"/>
          </a:xfrm>
          <a:solidFill>
            <a:schemeClr val="bg1">
              <a:alpha val="35000"/>
            </a:schemeClr>
          </a:solidFill>
        </p:spPr>
        <p:txBody>
          <a:bodyPr vert="horz">
            <a:normAutofit/>
          </a:bodyPr>
          <a:lstStyle/>
          <a:p>
            <a:r>
              <a:rPr lang="de-DE" dirty="0"/>
              <a:t>Verstärkter Musikunterricht</a:t>
            </a:r>
          </a:p>
          <a:p>
            <a:pPr lvl="1"/>
            <a:r>
              <a:rPr lang="de-DE" dirty="0"/>
              <a:t>ja / nein</a:t>
            </a:r>
          </a:p>
          <a:p>
            <a:pPr lvl="2"/>
            <a:r>
              <a:rPr lang="de-DE" dirty="0"/>
              <a:t>Gesangsklasse ja / </a:t>
            </a:r>
            <a:r>
              <a:rPr lang="de-DE" dirty="0" smtClean="0"/>
              <a:t>nein</a:t>
            </a:r>
          </a:p>
          <a:p>
            <a:pPr lvl="1"/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349375" cy="1012825"/>
          </a:xfrm>
          <a:prstGeom prst="rect">
            <a:avLst/>
          </a:prstGeom>
          <a:noFill/>
          <a:effectLst>
            <a:outerShdw blurRad="25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92081" y="6309320"/>
            <a:ext cx="3384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 Friedrich-Schiller-Gymnasium Fellbach 2016</a:t>
            </a:r>
            <a:endParaRPr lang="de-DE" sz="1000" dirty="0"/>
          </a:p>
        </p:txBody>
      </p:sp>
      <p:pic>
        <p:nvPicPr>
          <p:cNvPr id="10" name="Picture 17" descr="2124000765-bayern-musikinstru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49" y="2662039"/>
            <a:ext cx="17811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0,1020,605470,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49" y="4714156"/>
            <a:ext cx="1812650" cy="13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487</Words>
  <Application>Microsoft Office PowerPoint</Application>
  <PresentationFormat>Bildschirmpräsentation (4:3)</PresentationFormat>
  <Paragraphs>193</Paragraphs>
  <Slides>16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Deimos</vt:lpstr>
      <vt:lpstr>Bilddokument</vt:lpstr>
      <vt:lpstr>Grundschul-Information 2016 / 2017</vt:lpstr>
      <vt:lpstr>Gymnasium - Ziele</vt:lpstr>
      <vt:lpstr>Anforderungsprofil</vt:lpstr>
      <vt:lpstr>Kontingentstundentafel Gymnasium</vt:lpstr>
      <vt:lpstr>Jahrestundentafel 5: 16 / 17 (L / F / Mu)</vt:lpstr>
      <vt:lpstr>Stundentafel + Poolstunden</vt:lpstr>
      <vt:lpstr>Medienkunde </vt:lpstr>
      <vt:lpstr>Stundenplan</vt:lpstr>
      <vt:lpstr>Wahlmöglichkeiten Klasse 5</vt:lpstr>
      <vt:lpstr>Profile ab Klasse 8</vt:lpstr>
      <vt:lpstr>Schnupperkurse Fremdsprache</vt:lpstr>
      <vt:lpstr>Ausstattung / Sonstiges</vt:lpstr>
      <vt:lpstr>Schule</vt:lpstr>
      <vt:lpstr>Abschlüsse</vt:lpstr>
      <vt:lpstr>Lage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Grundschul-Information 2012</dc:title>
  <dc:creator>FSG</dc:creator>
  <cp:lastModifiedBy>Dirk Hiddeßen</cp:lastModifiedBy>
  <cp:revision>112</cp:revision>
  <cp:lastPrinted>2015-09-29T08:58:51Z</cp:lastPrinted>
  <dcterms:created xsi:type="dcterms:W3CDTF">2012-01-20T10:12:19Z</dcterms:created>
  <dcterms:modified xsi:type="dcterms:W3CDTF">2016-10-27T08:52:33Z</dcterms:modified>
</cp:coreProperties>
</file>